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44"/>
  </p:notesMasterIdLst>
  <p:sldIdLst>
    <p:sldId id="256" r:id="rId5"/>
    <p:sldId id="257" r:id="rId6"/>
    <p:sldId id="258" r:id="rId7"/>
    <p:sldId id="315" r:id="rId8"/>
    <p:sldId id="263" r:id="rId9"/>
    <p:sldId id="261" r:id="rId10"/>
    <p:sldId id="268" r:id="rId11"/>
    <p:sldId id="277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1" r:id="rId33"/>
    <p:sldId id="302" r:id="rId34"/>
    <p:sldId id="303" r:id="rId35"/>
    <p:sldId id="304" r:id="rId36"/>
    <p:sldId id="305" r:id="rId37"/>
    <p:sldId id="306" r:id="rId38"/>
    <p:sldId id="309" r:id="rId39"/>
    <p:sldId id="310" r:id="rId40"/>
    <p:sldId id="311" r:id="rId41"/>
    <p:sldId id="312" r:id="rId42"/>
    <p:sldId id="313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6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79EF9-2F0A-4DA0-A100-AAD169E83C61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37D1-E53D-4024-A4EA-F8F4954F9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2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E6297B-B8E0-48A8-9C5A-6726992BE7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743307C-A5D4-41F6-BC17-8E8274D94A48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28 November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All Rights reserved by Mahdi Sufian.m_sufian@behestandarou.com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IBD Presentation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B Helvetica Bold"/>
              </a:rPr>
              <a:t>PATHOGENESIS OF IBD</a:t>
            </a:r>
          </a:p>
          <a:p>
            <a:pPr algn="just"/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Although genetic susceptibility, luminal antigenic drive, and environmental triggers are each important, animal models demonstrate that no single factor is sufficient to induce chronic relapsing, immune-mediated intestinal inflammation.  Chronic inflammatory bowel diseases depend on the interaction of these essential components, each of which is necessary but not sufficient to induce disease.</a:t>
            </a:r>
            <a:endParaRPr lang="en-US" smtClean="0">
              <a:latin typeface="Arial" pitchFamily="34" charset="0"/>
            </a:endParaRP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63B7E3-DEA4-4B1D-841B-EEC4ADB3471A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0F73FF3-D9B9-4014-8420-6846822DFD91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28 November 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All Rights reserved by Mahdi Sufian.m_sufian@behestandarou.com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IBD Presentation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87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AAEC2-9C10-4EE8-9A94-EE6FB0F5015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2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C99D86-B00F-42BF-A6BE-591B87F82083}" type="slidenum">
              <a:rPr lang="ar-SA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272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64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rtl="1" eaLnBrk="1" fontAlgn="base" hangingPunct="1">
              <a:spcBef>
                <a:spcPct val="0"/>
              </a:spcBef>
              <a:spcAft>
                <a:spcPct val="0"/>
              </a:spcAft>
            </a:pPr>
            <a:fld id="{E0A19A30-A472-4AA0-B12B-2746DD2B4402}" type="slidenum">
              <a:rPr lang="ar-SA" sz="1200">
                <a:solidFill>
                  <a:srgbClr val="000000"/>
                </a:solidFill>
                <a:latin typeface="Arial" panose="020B0604020202020204" pitchFamily="34" charset="0"/>
              </a:rPr>
              <a:pPr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8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237D1-E53D-4024-A4EA-F8F4954F97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8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8FF5D-F58E-43EC-8479-AE12DF2DF5F6}" type="slidenum">
              <a:rPr lang="en-US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/>
              <a:t>34</a:t>
            </a:fld>
            <a:endParaRPr lang="en-US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66652FF0-2C6D-42B9-A9E5-C61B15ABF1FD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/>
              <a:t>34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/>
          <a:lstStyle/>
          <a:p>
            <a:pPr algn="r"/>
            <a:fld id="{63072824-62B4-4E76-A817-5E5313C2812F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/>
              <a:t>34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/>
          <a:lstStyle/>
          <a:p>
            <a:pPr algn="r"/>
            <a:fld id="{A9E8D5E5-88D5-494A-8D3D-3A5A73D8661D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/>
              <a:t>34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4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3" rIns="91423" bIns="45713" anchor="b"/>
          <a:lstStyle/>
          <a:p>
            <a:pPr algn="r"/>
            <a:fld id="{4E0025B6-2462-4429-89DF-A780A4540973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/>
              <a:t>34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4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892800" cy="28051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0" tIns="45716" rIns="91430" bIns="45716"/>
          <a:lstStyle/>
          <a:p>
            <a:pPr eaLnBrk="1" hangingPunct="1">
              <a:lnSpc>
                <a:spcPct val="90000"/>
              </a:lnSpc>
            </a:pPr>
            <a:r>
              <a:rPr lang="en-US" sz="900" b="1" smtClean="0">
                <a:latin typeface="Arial" pitchFamily="34" charset="0"/>
              </a:rPr>
              <a:t>Topical Action of 5-ASA: Extent of Disease Impacts Formulation Choice</a:t>
            </a:r>
          </a:p>
          <a:p>
            <a:pPr eaLnBrk="1" hangingPunct="1">
              <a:lnSpc>
                <a:spcPct val="90000"/>
              </a:lnSpc>
            </a:pPr>
            <a:r>
              <a:rPr lang="en-US" sz="900" smtClean="0">
                <a:latin typeface="Arial" pitchFamily="34" charset="0"/>
              </a:rPr>
              <a:t>Suppositories</a:t>
            </a:r>
          </a:p>
          <a:p>
            <a:pPr marL="342900" lvl="1" indent="-171450" eaLnBrk="1" hangingPunct="1">
              <a:lnSpc>
                <a:spcPct val="90000"/>
              </a:lnSpc>
              <a:buFontTx/>
              <a:buChar char="•"/>
            </a:pPr>
            <a:r>
              <a:rPr lang="en-US" sz="900" smtClean="0">
                <a:latin typeface="Arial" pitchFamily="34" charset="0"/>
              </a:rPr>
              <a:t>Recommended for use in UP</a:t>
            </a:r>
            <a:r>
              <a:rPr lang="en-US" sz="900" baseline="30000" smtClean="0">
                <a:latin typeface="Arial" pitchFamily="34" charset="0"/>
              </a:rPr>
              <a:t>1</a:t>
            </a:r>
            <a:r>
              <a:rPr lang="en-US" sz="900" smtClean="0">
                <a:latin typeface="Arial" pitchFamily="34" charset="0"/>
              </a:rPr>
              <a:t> [Regueiro, 2006, p. 973, col 1, para 2, lines 1-2]</a:t>
            </a:r>
          </a:p>
          <a:p>
            <a:pPr marL="342900" lvl="1" indent="-171450" eaLnBrk="1" hangingPunct="1">
              <a:lnSpc>
                <a:spcPct val="90000"/>
              </a:lnSpc>
              <a:buFontTx/>
              <a:buChar char="•"/>
            </a:pPr>
            <a:r>
              <a:rPr lang="en-US" sz="900" smtClean="0">
                <a:latin typeface="Arial" pitchFamily="34" charset="0"/>
              </a:rPr>
              <a:t>Scintographic study shows that suppositories reach the upper rectum (15-20 cm beyond the anal verge).</a:t>
            </a:r>
            <a:r>
              <a:rPr lang="en-US" sz="900" baseline="30000" smtClean="0">
                <a:latin typeface="Arial" pitchFamily="34" charset="0"/>
              </a:rPr>
              <a:t>1,2</a:t>
            </a:r>
            <a:r>
              <a:rPr lang="en-US" sz="900" smtClean="0">
                <a:latin typeface="Arial" pitchFamily="34" charset="0"/>
              </a:rPr>
              <a:t> [Regueiro, 2006, p. 973, col 2, para 2, lines 3-4; Williams, 1987, 74S, col 1, para 2, lines 1-3; fig 3]</a:t>
            </a:r>
          </a:p>
          <a:p>
            <a:pPr eaLnBrk="1" hangingPunct="1">
              <a:lnSpc>
                <a:spcPct val="90000"/>
              </a:lnSpc>
            </a:pPr>
            <a:r>
              <a:rPr lang="en-US" sz="900" smtClean="0">
                <a:latin typeface="Arial" pitchFamily="34" charset="0"/>
              </a:rPr>
              <a:t>Liquid enemas</a:t>
            </a:r>
          </a:p>
          <a:p>
            <a:pPr marL="342900" lvl="1" indent="-171450" eaLnBrk="1" hangingPunct="1">
              <a:lnSpc>
                <a:spcPct val="90000"/>
              </a:lnSpc>
              <a:buFontTx/>
              <a:buChar char="•"/>
            </a:pPr>
            <a:r>
              <a:rPr lang="en-US" sz="900" smtClean="0">
                <a:latin typeface="Arial" pitchFamily="34" charset="0"/>
              </a:rPr>
              <a:t>Recommended for use in D-UC.</a:t>
            </a:r>
            <a:r>
              <a:rPr lang="en-US" sz="900" baseline="30000" smtClean="0">
                <a:latin typeface="Arial" pitchFamily="34" charset="0"/>
              </a:rPr>
              <a:t>1</a:t>
            </a:r>
            <a:r>
              <a:rPr lang="en-US" sz="900" smtClean="0">
                <a:latin typeface="Arial" pitchFamily="34" charset="0"/>
              </a:rPr>
              <a:t> [Regueiro, 2006, p. 974, col 2, para 2, lines 1-2; p. 974, fig 3]</a:t>
            </a:r>
          </a:p>
          <a:p>
            <a:pPr marL="342900" lvl="1" indent="-171450" eaLnBrk="1" hangingPunct="1">
              <a:lnSpc>
                <a:spcPct val="90000"/>
              </a:lnSpc>
              <a:buFontTx/>
              <a:buChar char="•"/>
            </a:pPr>
            <a:r>
              <a:rPr lang="en-US" sz="900" smtClean="0">
                <a:latin typeface="Arial" pitchFamily="34" charset="0"/>
              </a:rPr>
              <a:t>Reach the splenic flexure and into the distal transverse colon.</a:t>
            </a:r>
            <a:r>
              <a:rPr lang="en-US" sz="900" baseline="30000" smtClean="0">
                <a:latin typeface="Arial" pitchFamily="34" charset="0"/>
              </a:rPr>
              <a:t>1,3,4</a:t>
            </a:r>
            <a:r>
              <a:rPr lang="en-US" sz="900" smtClean="0">
                <a:latin typeface="Arial" pitchFamily="34" charset="0"/>
              </a:rPr>
              <a:t> [Regueiro, 2006, p. 973, col 2, para 2, lines 4-5; Van, 1996, p. 329, Table 2; p. 330, col 1, para 4; fig 3; Chapman, 1992, p. 247, col 1, para 2-3; p. 248, fig 2]</a:t>
            </a:r>
          </a:p>
          <a:p>
            <a:pPr marL="342900" lvl="1" indent="-171450" eaLnBrk="1" hangingPunct="1">
              <a:lnSpc>
                <a:spcPct val="90000"/>
              </a:lnSpc>
              <a:buFontTx/>
              <a:buChar char="•"/>
            </a:pPr>
            <a:r>
              <a:rPr lang="en-US" sz="900" smtClean="0">
                <a:latin typeface="Arial" pitchFamily="34" charset="0"/>
              </a:rPr>
              <a:t>Do not frequently concentrate in the rectum</a:t>
            </a:r>
            <a:r>
              <a:rPr lang="en-US" sz="900" baseline="30000" smtClean="0">
                <a:latin typeface="Arial" pitchFamily="34" charset="0"/>
              </a:rPr>
              <a:t>3</a:t>
            </a:r>
            <a:r>
              <a:rPr lang="en-US" sz="900" smtClean="0">
                <a:latin typeface="Arial" pitchFamily="34" charset="0"/>
              </a:rPr>
              <a:t> [Van, 1996, p. 329, Table 2]</a:t>
            </a:r>
          </a:p>
          <a:p>
            <a:pPr eaLnBrk="1" hangingPunct="1">
              <a:lnSpc>
                <a:spcPct val="90000"/>
              </a:lnSpc>
            </a:pPr>
            <a:r>
              <a:rPr lang="en-US" sz="900" smtClean="0">
                <a:latin typeface="Arial" pitchFamily="34" charset="0"/>
              </a:rPr>
              <a:t>Oral formulations</a:t>
            </a:r>
          </a:p>
          <a:p>
            <a:pPr marL="342900" lvl="1" indent="-171450" eaLnBrk="1" hangingPunct="1">
              <a:lnSpc>
                <a:spcPct val="90000"/>
              </a:lnSpc>
              <a:buFontTx/>
              <a:buChar char="•"/>
            </a:pPr>
            <a:r>
              <a:rPr lang="en-US" sz="900" smtClean="0">
                <a:latin typeface="Arial" pitchFamily="34" charset="0"/>
              </a:rPr>
              <a:t>Recommended for use in extensive disease</a:t>
            </a:r>
            <a:r>
              <a:rPr lang="en-US" sz="900" baseline="30000" smtClean="0">
                <a:latin typeface="Arial" pitchFamily="34" charset="0"/>
              </a:rPr>
              <a:t>5</a:t>
            </a:r>
            <a:r>
              <a:rPr lang="en-US" sz="900" smtClean="0">
                <a:latin typeface="Arial" pitchFamily="34" charset="0"/>
              </a:rPr>
              <a:t> [Kornbluth, 2004, p. 1374, col 1, para 3, lines 1-5]</a:t>
            </a:r>
          </a:p>
          <a:p>
            <a:pPr marL="342900" lvl="1" indent="-171450" eaLnBrk="1" hangingPunct="1">
              <a:lnSpc>
                <a:spcPct val="90000"/>
              </a:lnSpc>
              <a:buFontTx/>
              <a:buChar char="•"/>
            </a:pPr>
            <a:r>
              <a:rPr lang="en-US" sz="900" smtClean="0">
                <a:latin typeface="Arial" pitchFamily="34" charset="0"/>
              </a:rPr>
              <a:t>Delivery site varies by agent and may be released in the distal ileum, terminal ileum, or colon</a:t>
            </a:r>
            <a:r>
              <a:rPr lang="en-US" sz="900" baseline="30000" smtClean="0">
                <a:latin typeface="Arial" pitchFamily="34" charset="0"/>
              </a:rPr>
              <a:t>6</a:t>
            </a:r>
            <a:r>
              <a:rPr lang="en-US" sz="900" smtClean="0">
                <a:latin typeface="Arial" pitchFamily="34" charset="0"/>
              </a:rPr>
              <a:t> [Sandborn, 2003, p. 30, Table 1]</a:t>
            </a:r>
          </a:p>
          <a:p>
            <a:pPr marL="342900" lvl="1" indent="-171450" eaLnBrk="1" hangingPunct="1">
              <a:lnSpc>
                <a:spcPct val="90000"/>
              </a:lnSpc>
            </a:pPr>
            <a:endParaRPr lang="en-US" sz="900" smtClean="0">
              <a:latin typeface="Arial" pitchFamily="34" charset="0"/>
            </a:endParaRPr>
          </a:p>
        </p:txBody>
      </p:sp>
      <p:sp>
        <p:nvSpPr>
          <p:cNvPr id="19465" name="Text Box 4"/>
          <p:cNvSpPr txBox="1">
            <a:spLocks noChangeArrowheads="1"/>
          </p:cNvSpPr>
          <p:nvPr/>
        </p:nvSpPr>
        <p:spPr bwMode="auto">
          <a:xfrm>
            <a:off x="671513" y="7219950"/>
            <a:ext cx="566420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30" tIns="44865" rIns="89730" bIns="44865">
            <a:spAutoFit/>
          </a:bodyPr>
          <a:lstStyle/>
          <a:p>
            <a:pPr marL="168275" indent="-168275" defTabSz="896938"/>
            <a:r>
              <a:rPr lang="da-DK" sz="800" b="1" dirty="0">
                <a:solidFill>
                  <a:prstClr val="black"/>
                </a:solidFill>
                <a:cs typeface="Arial" pitchFamily="34" charset="0"/>
              </a:rPr>
              <a:t>References</a:t>
            </a:r>
          </a:p>
          <a:p>
            <a:pPr marL="168275" indent="-168275" defTabSz="896938">
              <a:buFontTx/>
              <a:buAutoNum type="arabicPeriod"/>
            </a:pP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Regueiro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M, Loftus EV, Steinhart H, Cohen RD. Clinical Guidelines for the Medical Management of Left-Sided Ulcerative Colitis and Ulcerative Proctitis: Summary Statement. </a:t>
            </a:r>
            <a:r>
              <a:rPr lang="en-US" sz="800" i="1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Inflamm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Bowel Dis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. 2006;12:972-978.</a:t>
            </a:r>
          </a:p>
          <a:p>
            <a:pPr marL="168275" indent="-168275" defTabSz="896938">
              <a:buFontTx/>
              <a:buAutoNum type="arabicPeriod"/>
            </a:pP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Williams CN, Haber G, Aquino JA. Double-blind, placebo-controlled evaluation of 5-ASA suppositories in active distal proctitis and measurement of extent of spread using 99mTc-labeled 5-ASA suppositories. 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Dig Dis Sci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. 1987;32:              71S-75S. </a:t>
            </a:r>
          </a:p>
          <a:p>
            <a:pPr marL="168275" indent="-168275" defTabSz="896938">
              <a:buFontTx/>
              <a:buAutoNum type="arabicPeriod"/>
            </a:pPr>
            <a:r>
              <a:rPr lang="nl-NL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van Bodegraven AA, Boer RO, Lourens J, 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et al. Distribution of </a:t>
            </a: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mesalazine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enemas in active and quiescent ulcerative colitis. 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Aliment </a:t>
            </a:r>
            <a:r>
              <a:rPr lang="en-US" sz="800" i="1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Pharmacol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</a:t>
            </a:r>
            <a:r>
              <a:rPr lang="en-US" sz="800" i="1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Ther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. 1996;10:327-332.</a:t>
            </a:r>
          </a:p>
          <a:p>
            <a:pPr marL="168275" indent="-168275" defTabSz="896938">
              <a:buFontTx/>
              <a:buAutoNum type="arabicPeriod"/>
            </a:pP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Chapman NJ, Brown ML, Phillips, SF, et al. Distribution of </a:t>
            </a: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Mesalamine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Enemas in Patients with Active Distal Ulcerative Colitis. 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Mayo </a:t>
            </a:r>
            <a:r>
              <a:rPr lang="en-US" sz="800" i="1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Clin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Proc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. 1992;62:245-248.</a:t>
            </a:r>
          </a:p>
          <a:p>
            <a:pPr marL="168275" indent="-168275" defTabSz="896938">
              <a:buFontTx/>
              <a:buAutoNum type="arabicPeriod"/>
            </a:pP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Kornbluth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A, </a:t>
            </a: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Sachar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DB. Ulcerative colitis practice guidelines in adults (update): American College of Gastroenterology, Practice Parameters Committee. 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Am J </a:t>
            </a:r>
            <a:r>
              <a:rPr lang="en-US" sz="800" i="1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Gastroenterol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.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2004;99:1371-1385.</a:t>
            </a:r>
          </a:p>
          <a:p>
            <a:pPr marL="168275" indent="-168275" defTabSz="896938">
              <a:buFontTx/>
              <a:buAutoNum type="arabicPeriod"/>
            </a:pP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Sandborn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WJ, </a:t>
            </a: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Hanauer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SB. Systematic review: the pharmacokinetic profiles of oral </a:t>
            </a: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mesalazine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formulations and </a:t>
            </a:r>
            <a:r>
              <a:rPr lang="en-US" sz="800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mesalazine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pro-drugs used in the management of ulcerative colitis. 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Aliment </a:t>
            </a:r>
            <a:r>
              <a:rPr lang="en-US" sz="800" i="1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Pharmacol</a:t>
            </a:r>
            <a:r>
              <a:rPr lang="en-US" sz="800" i="1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 </a:t>
            </a:r>
            <a:r>
              <a:rPr lang="en-US" sz="800" i="1" dirty="0" err="1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Ther</a:t>
            </a:r>
            <a:r>
              <a:rPr lang="en-US" sz="800" dirty="0">
                <a:solidFill>
                  <a:prstClr val="black"/>
                </a:solidFill>
                <a:cs typeface="Arial" pitchFamily="34" charset="0"/>
                <a:sym typeface="Gill Sans" pitchFamily="1" charset="0"/>
              </a:rPr>
              <a:t>. 2003;17:29-42.</a:t>
            </a:r>
          </a:p>
        </p:txBody>
      </p:sp>
    </p:spTree>
    <p:extLst>
      <p:ext uri="{BB962C8B-B14F-4D97-AF65-F5344CB8AC3E}">
        <p14:creationId xmlns:p14="http://schemas.microsoft.com/office/powerpoint/2010/main" val="274886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4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3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02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84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2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94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97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0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76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44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44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10363200" cy="822326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534400" cy="3810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B0C59-B8BE-4D06-9BFB-D249E886A1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03E3-371D-407C-9621-3FA8B520AA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43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CB9E-C456-4232-B7B4-510555DC26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CF7A-595B-4C7B-8ECD-638AA96720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55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6F227-9CEC-431F-BF3C-3F9E2E259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9A469-905B-4101-B012-DD87C2C652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505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3432-03D4-4ACE-8178-CC2ABADDEF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AC9D-46E6-4C78-8E09-B4077AF472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73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A50C4-570C-4709-BC21-F8F69AE105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3BBD-82CF-42C0-9660-9513BD69FB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91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4EAE-04EC-4299-9BF4-4279FA458C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FF0E-E992-4CC0-8CEA-A2E91FADEC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927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FF60-6241-42F7-8E21-045552FB54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4EC63-E956-448B-8B1B-0892E0C91F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67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D4C5-7A0A-4515-B662-9DB98242A0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F8BA-C0A4-40E0-80C2-D22D1D508F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89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D6BF9-A065-4367-9544-66A99BE9EA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34EB-FFC8-465F-93B3-442BEDA347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23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2D3CD-E789-45EC-BDF6-A96D1C5FB4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12686-6DA2-46F5-B748-A6B4D8BCCC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411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A89C-B85C-44BD-8B47-12364D6C9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1E74-CC05-4990-8697-977397CC94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09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D59226F-A32A-452D-AD17-30FC58723DB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112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8496F-653F-42CA-BE5A-CEBBFFC4D0DA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1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C474A-9707-4FCB-B6A5-DB23BB3E423F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993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4EEC5-4616-4A0A-932A-169FFCD0D46A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431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A70CD-6C9B-4F2D-B446-E27B496BD5F2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026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79283-BF4B-4A48-BC8D-0F4F7A5F0AE2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35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B71B6-C3F7-4750-9A9E-C9B5F7B1A711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912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C1170-A6F2-4030-9B90-C8E7F3C07B7D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98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5D945-95A7-4F64-9A65-6D3B371E55BE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2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7F1F1-6884-4257-B38C-D91CF579F48A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58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68D9A-0790-46CF-BFE1-AFC061EE44A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359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5BF5F-46F0-4251-827E-3699A6411829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126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CA93-76CE-46C7-99FB-7D66D6ACF469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409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C95C-4DE4-4D4A-982F-AC2FA717C908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6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3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7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6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A2E4-AE36-4A49-A186-A2B997EE23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B02B-C05B-4CF5-B8C3-DCE0FDA39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5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AE9F-9F05-4746-89C6-783A438302D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5E26-F4EA-4CB3-88DD-3ABEDD1C1E7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38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9623F1-AD96-4C3F-9D82-760433231CA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All Rights Reserved by M Sufian m_sufian@behestandarou.com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C72397-DD9A-48E4-92DD-856215F324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8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anose="020B0604020202020204" pitchFamily="34" charset="0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D3BF288-7C5F-4092-A6D5-01CE2F80BF5A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0446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n/imgres?imgurl=http://factoidz.com/wp-content/themes/gabtheme/images/im-self-employed-do-i-really-need-to-have-health-insurance.jpg&amp;imgrefurl=http://factoidz.com/facts-about-crohns-disease-common-symptoms-include-sharp-pain-in-the-bowels-and-reduced-appetite/&amp;usg=__ZxtJdetHXEpJ3Ufly-4D1UgkPm4=&amp;h=266&amp;w=398&amp;sz=26&amp;hl=en&amp;start=203&amp;itbs=1&amp;tbnid=5KL_Gud8Dc7wCM:&amp;tbnh=83&amp;tbnw=124&amp;prev=/images?q=crohn's+disease+symptoms&amp;start=200&amp;hl=en&amp;sa=N&amp;gbv=2&amp;ndsp=20&amp;tbs=isch:1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imgres?imgurl=http://www.lifescan.co.uk/Data/Resources/LifeScan/Segment_ParentsKids/GB/en/images/picture/2_4_diagnosis.jpg&amp;imgrefurl=http://www.lifescan.co.uk/Segment/ParentsKids/Article/Diagnosis/default.aspx&amp;usg=__WIc9uXWNXfOZWuqZGPaWWuxGxsQ=&amp;h=330&amp;w=480&amp;sz=43&amp;hl=en&amp;start=16&amp;um=1&amp;itbs=1&amp;tbnid=jfJE_24pXMP65M:&amp;tbnh=89&amp;tbnw=129&amp;prev=/images?q=diagnosis&amp;um=1&amp;hl=en&amp;sa=N&amp;rlz=1R2GGLL_enIN379&amp;tbs=isch: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.in/imgres?imgurl=http://www.chaturvedi.biz/products/sigmoidoscope.jpg&amp;imgrefurl=http://ruthie-samyrah.home4blogs.in/100520/p1/&amp;usg=__xwfAIBrJk-TL7ocbTzN6pEuVHnM=&amp;h=225&amp;w=400&amp;sz=13&amp;hl=en&amp;start=20&amp;um=1&amp;itbs=1&amp;tbnid=teMqhVfKQLWJGM:&amp;tbnh=70&amp;tbnw=124&amp;prev=/images?q=sigmoidoscope&amp;um=1&amp;hl=en&amp;rlz=1R2GGLL_enIN379&amp;tbs=isch:1" TargetMode="Externa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n/imgres?imgurl=http://medicineandman.com/blog/wp-content/uploads/2008/08/blood-cells.jpg&amp;imgrefurl=http://medicineandman.com/blog/tag/rbc/&amp;usg=__lH4kMNhtmPKjq8IYyuGIouOtzDo=&amp;h=360&amp;w=480&amp;sz=64&amp;hl=en&amp;start=40&amp;itbs=1&amp;tbnid=0mlkZkSLKInbDM:&amp;tbnh=97&amp;tbnw=129&amp;prev=/images?q=cells&amp;start=20&amp;hl=en&amp;sa=N&amp;gbv=2&amp;ndsp=20&amp;tbs=isch:1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n/imgres?imgurl=http://www.lifescan.co.uk/Data/Resources/LifeScan/Segment_ParentsKids/GB/en/images/picture/2_4_diagnosis.jpg&amp;imgrefurl=http://www.lifescan.co.uk/Segment/ParentsKids/Article/Diagnosis/default.aspx&amp;usg=__WIc9uXWNXfOZWuqZGPaWWuxGxsQ=&amp;h=330&amp;w=480&amp;sz=43&amp;hl=en&amp;start=16&amp;um=1&amp;itbs=1&amp;tbnid=jfJE_24pXMP65M:&amp;tbnh=89&amp;tbnw=129&amp;prev=/images?q=diagnosis&amp;um=1&amp;hl=en&amp;sa=N&amp;rlz=1R2GGLL_enIN379&amp;tbs=isch:1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o.in/imgres?imgurl=http://www.drcrump.com/0598ce10.jpg&amp;imgrefurl=http://www.drcrump.com/id27.htm&amp;usg=__jYmZT9UwhjIbCjjo6Y-FE0qhvV4=&amp;h=225&amp;w=396&amp;sz=15&amp;hl=en&amp;start=5&amp;itbs=1&amp;tbnid=Ad7CP5kTjaXWVM:&amp;tbnh=70&amp;tbnw=124&amp;prev=/images?q=colonoscope&amp;hl=en&amp;gbv=2&amp;tbs=isch: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n/imgres?imgurl=http://medicineandman.com/blog/wp-content/uploads/2008/08/blood-cells.jpg&amp;imgrefurl=http://medicineandman.com/blog/tag/rbc/&amp;usg=__lH4kMNhtmPKjq8IYyuGIouOtzDo=&amp;h=360&amp;w=480&amp;sz=64&amp;hl=en&amp;start=40&amp;itbs=1&amp;tbnid=0mlkZkSLKInbDM:&amp;tbnh=97&amp;tbnw=129&amp;prev=/images?q=cells&amp;start=20&amp;hl=en&amp;sa=N&amp;gbv=2&amp;ndsp=20&amp;tbs=isch:1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n/imgres?imgurl=http://data1.blog.de/media/657/532657_7767ecd914_m.jpeg&amp;imgrefurl=http://poemsandprose.blog.co.uk/2006/05/11/taking_a_rest~791441/&amp;usg=__ISymVt9RefuVUdx76yuNqzdX_jQ=&amp;h=351&amp;w=388&amp;sz=45&amp;hl=en&amp;start=5&amp;itbs=1&amp;tbnid=H6bHZuJFk0CoxM:&amp;tbnh=111&amp;tbnw=123&amp;prev=/images?q=taking+rest&amp;hl=en&amp;gbv=2&amp;tbs=isch:1" TargetMode="External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fashionbysiu.files.wordpress.com/2009/07/1194984910238730787no_smoking_sign_domas_jo_01-svg-med.png?w=300&amp;h=300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google.co.in/imgres?imgurl=http://webpages.csus.edu/~dmo34/image3.jpg&amp;imgrefurl=http://webpages.csus.edu/~dmo34/&amp;usg=__QADnEpQNqVq3KYSiVpNDhvZ0JcY=&amp;h=450&amp;w=338&amp;sz=24&amp;hl=en&amp;start=1&amp;itbs=1&amp;tbnid=yr2HO9JEyTpX-M:&amp;tbnh=127&amp;tbnw=95&amp;prev=/images?q=exercise&amp;hl=en&amp;gbv=2&amp;tbs=isch:1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www.google.co.in/imgres?imgurl=http://www.topnews.in/files/AmericaUnderStress222.jpg&amp;imgrefurl=http://www.topnews.in/one-third-adults-united-states-facing-extreme-stress-24610&amp;usg=__RPg525bEhafUQgPCdrqwRVxnmx0=&amp;h=300&amp;w=300&amp;sz=16&amp;hl=en&amp;start=40&amp;itbs=1&amp;tbnid=Z0xaMdOpoWBOtM:&amp;tbnh=116&amp;tbnw=116&amp;prev=/images?q=stress&amp;start=20&amp;hl=en&amp;sa=N&amp;gbv=2&amp;ndsp=20&amp;tbs=isch:1" TargetMode="External"/><Relationship Id="rId9" Type="http://schemas.openxmlformats.org/officeDocument/2006/relationships/image" Target="../media/image2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.in/imgres?imgurl=http://www.babble.com/CS/blogs/strollerderby/2007/11/16-22/prescription-drugs.jpg&amp;imgrefurl=http://www.babble.com/CS/blogs/strollerderby/archive/tags/ADHD/default.aspx&amp;usg=__YqO7Y-ckJdjcoduL9iDNSCBjcqY=&amp;h=573&amp;w=837&amp;sz=297&amp;hl=en&amp;start=5&amp;itbs=1&amp;tbnid=mKsVCA7LJRqncM:&amp;tbnh=99&amp;tbnw=144&amp;prev=/images?q=drugs&amp;hl=en&amp;gbv=2&amp;tbs=isch:1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imgres?imgurl=http://www2.prnewswire.com/mnr/pg/39814/images/39814-hi-Asacol_400mg.jpg&amp;imgrefurl=http://www2.prnewswire.com/mnr/pg/39814/&amp;usg=__RLRpaj8V3DSE_WPsSiJ_KJ6-W-g=&amp;h=1416&amp;w=1137&amp;sz=556&amp;hl=en&amp;start=35&amp;itbs=1&amp;tbnid=Ee8OBAeoDlIXEM:&amp;tbnh=150&amp;tbnw=120&amp;prev=/images?q=Asacol&amp;start=20&amp;hl=en&amp;sa=N&amp;gbv=2&amp;ndsp=20&amp;tbs=isch:1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terimages.com/image/2075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in/imgres?imgurl=http://factoidz.com/wp-content/themes/gabtheme/images/im-self-employed-do-i-really-need-to-have-health-insurance.jpg&amp;imgrefurl=http://factoidz.com/facts-about-crohns-disease-common-symptoms-include-sharp-pain-in-the-bowels-and-reduced-appetite/&amp;usg=__ZxtJdetHXEpJ3Ufly-4D1UgkPm4=&amp;h=266&amp;w=398&amp;sz=26&amp;hl=en&amp;start=203&amp;itbs=1&amp;tbnid=5KL_Gud8Dc7wCM:&amp;tbnh=83&amp;tbnw=124&amp;prev=/images?q=crohn's+disease+symptoms&amp;start=200&amp;hl=en&amp;sa=N&amp;gbv=2&amp;ndsp=20&amp;tbs=isch:1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C:\Users\dv5-1215\Pictures\iStock_Intestine-XSmall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-13649"/>
            <a:ext cx="4572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043481" y="609601"/>
            <a:ext cx="45127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</a:t>
            </a:r>
          </a:p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Bowel </a:t>
            </a:r>
          </a:p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</p:txBody>
      </p:sp>
    </p:spTree>
    <p:extLst>
      <p:ext uri="{BB962C8B-B14F-4D97-AF65-F5344CB8AC3E}">
        <p14:creationId xmlns:p14="http://schemas.microsoft.com/office/powerpoint/2010/main" val="22877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also have tenesmus , urgency  with feeling of incomplete evacuation.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proctosigmoiditis -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constipation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disease-liquid stools with blood , pus &amp; fecal matter.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signs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Proctitis – Tender anal canal &amp; blood on rectal examination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disease-tenderness on palpation of colon.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perforation-signs of peritonitis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0531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Ileal Crohn’s Disease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pain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Diarrhea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Weight loss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grade fever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Jejunoileitis disease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Malabsorption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Steatorrhea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t3.gstatic.com/images?q=tbn:5KL_Gud8Dc7wCM:http://factoidz.com/wp-content/themes/gabtheme/images/im-self-employed-do-i-really-need-to-have-health-insuran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1000"/>
            <a:ext cx="1371600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09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23331"/>
            <a:ext cx="10972800" cy="54028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Colitis and perianal disease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Bloody diarrhea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 of mucus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Lethargy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Malaise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Anorexia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loss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/>
              <a:t>Extra-intestinal manifestations of IBD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10376848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Arthritis: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Peripheral arthritis, usually parallels the disease activity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Ankylosing Spondylitis, 1-6%, sacroiliitis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Ocular lesions: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Iritis (uvietis) (0.5-3%), episcleritis, keratitis,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Skin and oral cavity: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Erythema nodosum 1-3%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Pyoderma Gangrenosum 0.6%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b="1" dirty="0" smtClean="0"/>
              <a:t>Aphthous, stomatitis.</a:t>
            </a:r>
          </a:p>
        </p:txBody>
      </p:sp>
    </p:spTree>
    <p:extLst>
      <p:ext uri="{BB962C8B-B14F-4D97-AF65-F5344CB8AC3E}">
        <p14:creationId xmlns:p14="http://schemas.microsoft.com/office/powerpoint/2010/main" val="39770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 eaLnBrk="1" hangingPunct="1"/>
            <a:r>
              <a:rPr lang="en-US" sz="3600">
                <a:solidFill>
                  <a:srgbClr val="B60E3E"/>
                </a:solidFill>
              </a:rPr>
              <a:t>Extra-intestinal manifestations of IBD</a:t>
            </a:r>
            <a:r>
              <a:rPr lang="en-US" sz="3600"/>
              <a:t/>
            </a:r>
            <a:br>
              <a:rPr lang="en-US" sz="3600"/>
            </a:br>
            <a:endParaRPr lang="en-US" sz="36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7462" y="846138"/>
            <a:ext cx="11354938" cy="57150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sclerosing cholangitis: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occurs in 5% of patients with UC &amp; may occur in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Crohn's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as well. 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patients may have recurrent episodes of cholangitis as well as a malignant transformation to cholangiocarcinoma&amp; a much higher than normal incidence of colorectal cancer. 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with ursodeoxycholic acid has been shown to be chemoprotective against colon cancer. </a:t>
            </a:r>
          </a:p>
        </p:txBody>
      </p:sp>
    </p:spTree>
    <p:extLst>
      <p:ext uri="{BB962C8B-B14F-4D97-AF65-F5344CB8AC3E}">
        <p14:creationId xmlns:p14="http://schemas.microsoft.com/office/powerpoint/2010/main" val="15309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027" y="465137"/>
            <a:ext cx="8458200" cy="365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1" y="1066800"/>
            <a:ext cx="7618413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Anorexia nervosa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Appendicitis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Celiac sprue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i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Clostridium difficile colitis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Giardiasis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Lactose intolerance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pelvic pain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Diverticulitis</a:t>
            </a:r>
            <a:endParaRPr lang="en-US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Pseudomembranous colitis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Salmonellosis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IBS (Irritable Bowel Syndrome</a:t>
            </a:r>
            <a:r>
              <a:rPr lang="en-US" sz="2400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C6C34DB-58D4-42CE-866B-0C6CA8694D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381ED0-7EC6-4C2C-9A18-E8A192E5F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9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UC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tests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Endoscopy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Biopsy</a:t>
            </a:r>
          </a:p>
          <a:p>
            <a:endParaRPr lang="en-US" dirty="0"/>
          </a:p>
        </p:txBody>
      </p:sp>
      <p:pic>
        <p:nvPicPr>
          <p:cNvPr id="3074" name="Picture 2" descr="http://t0.gstatic.com/images?q=tbn:jfJE_24pXMP65M:http://www.lifescan.co.uk/Data/Resources/LifeScan/Segment_ParentsKids/GB/en/images/picture/2_4_diagnosi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9827" y="122238"/>
            <a:ext cx="1676400" cy="1295400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teMqhVfKQLWJGM:http://www.chaturvedi.biz/products/sigmoidoscop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3664" y="4038600"/>
            <a:ext cx="3482336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19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tests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Hematological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C-reactive protein is increased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ESR is increased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Platelet count-increased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Hemoglobin-decreased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calprotectin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correlate with histological inflammation, predict relapses &amp;detect pouchitis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 descr="http://t0.gstatic.com/images?q=tbn:0mlkZkSLKInbDM:http://medicineandman.com/blog/wp-content/uploads/2008/08/blood-cell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"/>
            <a:ext cx="1447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3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Barium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58" name="Picture 2" descr="C:\Users\dv5-1215\Pictures\barium-enema-picture-c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0"/>
            <a:ext cx="60198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7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4525963"/>
          </a:xfrm>
        </p:spPr>
        <p:txBody>
          <a:bodyPr>
            <a:normAutofit/>
          </a:bodyPr>
          <a:lstStyle/>
          <a:p>
            <a:endParaRPr lang="en-US" sz="28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LO1: Introduction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LO2: Occurrence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Commonness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LO3: Pathophysiology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LO4: Diagnosis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(Symptoms and Signs)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LO5: Complications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LO6: Treatments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(Medical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Surgical)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/>
            </a:r>
            <a:br>
              <a:rPr lang="en-US" sz="2800" dirty="0">
                <a:solidFill>
                  <a:srgbClr val="FFC000"/>
                </a:solidFill>
                <a:latin typeface="+mj-lt"/>
              </a:rPr>
            </a:br>
            <a:endParaRPr lang="en-US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35B68-45D3-4D5E-BF26-5EC7CCC5B1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FCF7A-595B-4C7B-8ECD-638AA96720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Barium enema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Fine mucosal granularity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Superficial ulcers seen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Collar button ulcers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Pipe stem appearance-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loss of haustrations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Narrow &amp; short colon-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ribbon contour colon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082" name="Picture 2" descr="C:\Users\dv5-1215\Pictures\imagesCA8QUKV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3352800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41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Sigmoidoscopy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abnormal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vascular patterns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Granularity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Friability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ulceration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108" name="Picture 4" descr="http://www.riversideonline.com/source/images/image_popup/hdg7_sigmoidos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0"/>
            <a:ext cx="388620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5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dv5-1215\Pictures\ulcerated-colon-comparison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36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CD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tests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Endoscopy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Biopsy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 enterography</a:t>
            </a:r>
          </a:p>
          <a:p>
            <a:endParaRPr lang="en-US" dirty="0"/>
          </a:p>
        </p:txBody>
      </p:sp>
      <p:pic>
        <p:nvPicPr>
          <p:cNvPr id="4" name="Picture 2" descr="http://t0.gstatic.com/images?q=tbn:jfJE_24pXMP65M:http://www.lifescan.co.uk/Data/Resources/LifeScan/Segment_ParentsKids/GB/en/images/picture/2_4_diagnos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929" y="198438"/>
            <a:ext cx="1676400" cy="1295400"/>
          </a:xfrm>
          <a:prstGeom prst="rect">
            <a:avLst/>
          </a:prstGeom>
          <a:noFill/>
        </p:spPr>
      </p:pic>
      <p:pic>
        <p:nvPicPr>
          <p:cNvPr id="55298" name="Picture 2" descr="http://t2.gstatic.com/images?q=tbn:Ad7CP5kTjaXWVM:http://www.drcrump.com/0598ce1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86200"/>
            <a:ext cx="40386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84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tests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CRP-elevated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ESR-elevated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Leukocytosis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hypoalbuminaemia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t0.gstatic.com/images?q=tbn:0mlkZkSLKInbDM:http://medicineandman.com/blog/wp-content/uploads/2008/08/blood-cell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"/>
            <a:ext cx="1447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23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Barium enema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324" name="Picture 4" descr="C:\Users\dv5-1215\Pictures\336139-367666-7171t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3886200" cy="4953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0" y="1600201"/>
            <a:ext cx="49259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733800" y="3124200"/>
            <a:ext cx="1219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1" y="2838272"/>
            <a:ext cx="292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 sign</a:t>
            </a:r>
          </a:p>
        </p:txBody>
      </p:sp>
    </p:spTree>
    <p:extLst>
      <p:ext uri="{BB962C8B-B14F-4D97-AF65-F5344CB8AC3E}">
        <p14:creationId xmlns:p14="http://schemas.microsoft.com/office/powerpoint/2010/main" val="41354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Colonoscopy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348" name="Picture 4" descr="C:\Users\dv5-1215\Pictures\colonoscopy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1447801"/>
            <a:ext cx="4208253" cy="4906963"/>
          </a:xfrm>
          <a:prstGeom prst="rect">
            <a:avLst/>
          </a:prstGeom>
          <a:noFill/>
        </p:spPr>
      </p:pic>
      <p:pic>
        <p:nvPicPr>
          <p:cNvPr id="57349" name="Picture 5" descr="C:\Users\dv5-1215\Pictures\imagesCA4PFX4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29718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39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458200" cy="365125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09801" y="1219200"/>
            <a:ext cx="7618413" cy="437038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Toxic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megacolon </a:t>
            </a:r>
          </a:p>
          <a:p>
            <a:pPr eaLnBrk="1" hangingPunct="1"/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pain, distention</a:t>
            </a:r>
          </a:p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Dilated colon – allows bacteria to leak into bloodstream, increases risk of perforation and peritonitis</a:t>
            </a:r>
          </a:p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no improvement, usually treated with colectomy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C463AC8A-EFD9-42AD-AB07-D200544240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381ED0-7EC6-4C2C-9A18-E8A192E5F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8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209801" y="1219200"/>
            <a:ext cx="7618413" cy="4370388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Strictures which can lead to obstruction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Fistulas &amp; abscesses (more common in CD, but also 20% UC)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Fistula types: enterovesical, enteroenteric, enteromesenteric, enterocutaneous, rectovaginal &amp;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perianal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CD, obstructive hydronephrosis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compressing rt. ureter)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Sepsis, malnutrition in Crohn’s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E7BFE20-678B-417C-9AA2-D1DA372E73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381ED0-7EC6-4C2C-9A18-E8A192E5F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34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458200" cy="365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of Malignancy in IBD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09801" y="1143000"/>
            <a:ext cx="7618413" cy="437038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Crohn’s disease,  increased risk of cancer of the affected areas (*)</a:t>
            </a:r>
          </a:p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ulcerative colitis, 8-10 years after initial diagnosis, there is a steady, significant increased risk of developing cancer</a:t>
            </a:r>
          </a:p>
          <a:p>
            <a:pPr lvl="1" eaLnBrk="1" hangingPunct="1"/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Prognostic factors increasing malignancy risk in UC:</a:t>
            </a:r>
          </a:p>
          <a:p>
            <a:pPr lvl="2" eaLnBrk="1" hangingPunct="1"/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 of disease 10 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more</a:t>
            </a:r>
          </a:p>
          <a:p>
            <a:pPr lvl="2" eaLnBrk="1" hangingPunct="1"/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Pancolonic involvement</a:t>
            </a:r>
          </a:p>
          <a:p>
            <a:pPr lvl="2" eaLnBrk="1" hangingPunct="1"/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progressive disease</a:t>
            </a:r>
          </a:p>
          <a:p>
            <a:pPr lvl="2" eaLnBrk="1" hangingPunct="1"/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initial onset</a:t>
            </a:r>
          </a:p>
          <a:p>
            <a:pPr lvl="2" eaLnBrk="1" hangingPunct="1"/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liver disease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381ED0-7EC6-4C2C-9A18-E8A192E5F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33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IBD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Chronic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diseases of GI tract of unknown etiology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refers to </a:t>
            </a:r>
            <a:b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ulcerative colitis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Ulcerative colitis (UC) affects only the large 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intestine.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buNone/>
            </a:pPr>
            <a:r>
              <a:rPr lang="en-US" sz="2400" b="1" dirty="0">
                <a:solidFill>
                  <a:srgbClr val="FFC000"/>
                </a:solidFill>
              </a:rPr>
              <a:t/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Crohn’s disease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Crohn’s disease (CD) can affect any part of the gastrointestinal tract but most frequently attacks the distal third of the small intestine &amp; the 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colon.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  <a:buNone/>
            </a:pPr>
            <a:r>
              <a:rPr lang="en-US" sz="2800" dirty="0">
                <a:solidFill>
                  <a:srgbClr val="FFC000"/>
                </a:solidFill>
              </a:rPr>
              <a:t> </a:t>
            </a:r>
          </a:p>
          <a:p>
            <a:pPr eaLnBrk="1" hangingPunct="1">
              <a:lnSpc>
                <a:spcPct val="85000"/>
              </a:lnSpc>
            </a:pP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44EE074-A360-4B92-BBDD-80132A82C9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381ED0-7EC6-4C2C-9A18-E8A192E5F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752601" y="304800"/>
            <a:ext cx="77327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LO1: Introduction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625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pic>
        <p:nvPicPr>
          <p:cNvPr id="59395" name="Picture 3" descr="C:\Users\dv5-1215\Pictures\imagesCA0QZHD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143000"/>
            <a:ext cx="2514600" cy="2362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0" y="3581400"/>
            <a:ext cx="42612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Lifestyle changes</a:t>
            </a:r>
          </a:p>
        </p:txBody>
      </p:sp>
      <p:pic>
        <p:nvPicPr>
          <p:cNvPr id="59397" name="Picture 5" descr="C:\Users\dv5-1215\Pictures\di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1905000" cy="1752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895600" y="3200400"/>
            <a:ext cx="19110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Diet change</a:t>
            </a:r>
          </a:p>
        </p:txBody>
      </p:sp>
      <p:pic>
        <p:nvPicPr>
          <p:cNvPr id="59398" name="Picture 6" descr="C:\Users\dv5-1215\Pictures\dru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191000"/>
            <a:ext cx="2133600" cy="1676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514600" y="5791200"/>
            <a:ext cx="1295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Drugs</a:t>
            </a:r>
          </a:p>
        </p:txBody>
      </p:sp>
      <p:pic>
        <p:nvPicPr>
          <p:cNvPr id="59399" name="Picture 7" descr="C:\Users\dv5-1215\Pictures\surger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419600"/>
            <a:ext cx="2133600" cy="20574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8229600" y="5257800"/>
            <a:ext cx="16300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Surgery</a:t>
            </a:r>
          </a:p>
        </p:txBody>
      </p:sp>
    </p:spTree>
    <p:extLst>
      <p:ext uri="{BB962C8B-B14F-4D97-AF65-F5344CB8AC3E}">
        <p14:creationId xmlns:p14="http://schemas.microsoft.com/office/powerpoint/2010/main" val="31659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 changes</a:t>
            </a:r>
            <a:endParaRPr lang="en-US" dirty="0"/>
          </a:p>
        </p:txBody>
      </p:sp>
      <p:pic>
        <p:nvPicPr>
          <p:cNvPr id="102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447800"/>
            <a:ext cx="2057400" cy="198120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Z0xaMdOpoWBOtM:http://www.topnews.in/files/AmericaUnderStress22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267200"/>
            <a:ext cx="1828800" cy="17526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yr2HO9JEyTpX-M:http://webpages.csus.edu/~dmo34/image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4114800"/>
            <a:ext cx="1447800" cy="1981200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H6bHZuJFk0CoxM:http://data1.blog.de/media/657/532657_7767ecd914_m.jpe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9400" y="1295400"/>
            <a:ext cx="2057400" cy="1981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934200" y="3657600"/>
            <a:ext cx="14141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smoking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6096000"/>
            <a:ext cx="18722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Stress reduction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1" y="6172200"/>
            <a:ext cx="1688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Doing exercise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0" y="3429000"/>
            <a:ext cx="13012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Taking rest</a:t>
            </a:r>
          </a:p>
        </p:txBody>
      </p:sp>
    </p:spTree>
    <p:extLst>
      <p:ext uri="{BB962C8B-B14F-4D97-AF65-F5344CB8AC3E}">
        <p14:creationId xmlns:p14="http://schemas.microsoft.com/office/powerpoint/2010/main" val="16568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5-ASA agents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Glucocorticoids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Immunosuppressant's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therapy</a:t>
            </a:r>
          </a:p>
          <a:p>
            <a:endParaRPr lang="en-US" dirty="0"/>
          </a:p>
        </p:txBody>
      </p:sp>
      <p:pic>
        <p:nvPicPr>
          <p:cNvPr id="65540" name="Picture 4" descr="http://t1.gstatic.com/images?q=tbn:mKsVCA7LJRqncM:http://www.babble.com/CS/blogs/strollerderby/2007/11/16-22/prescription-drug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81000"/>
            <a:ext cx="1524000" cy="1019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23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5-ASA Agents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609" name="Picture 1" descr="C:\Users\dv5-1215\Pictures\imagesCAQJHY9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733800"/>
            <a:ext cx="1828800" cy="2209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5999" y="1371600"/>
            <a:ext cx="5867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Sulfasalazine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(5-aminosalicylic acid and </a:t>
            </a: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sulfapyridine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carrier substance)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Mesalazine (5-ASA), e.g. </a:t>
            </a: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Asacol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Pentasa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Balsalazide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prodrug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5-ASA)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Olsalazine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(5-ASA dimer </a:t>
            </a:r>
            <a:r>
              <a:rPr 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cleaves in 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colon)</a:t>
            </a:r>
          </a:p>
        </p:txBody>
      </p:sp>
      <p:pic>
        <p:nvPicPr>
          <p:cNvPr id="68611" name="Picture 3" descr="http://t2.gstatic.com/images?q=tbn:Ee8OBAeoDlIXEM:http://www2.prnewswire.com/mnr/pg/39814/images/39814-hi-Asacol_400m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495800"/>
            <a:ext cx="198120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61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8" descr="intestine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2387" y="1373189"/>
            <a:ext cx="506888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322388" y="1231901"/>
            <a:ext cx="9104313" cy="5210175"/>
            <a:chOff x="-201613" y="1231900"/>
            <a:chExt cx="9104313" cy="5210175"/>
          </a:xfrm>
        </p:grpSpPr>
        <p:pic>
          <p:nvPicPr>
            <p:cNvPr id="7185" name="Picture 44" descr="Oral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01613" y="1373188"/>
              <a:ext cx="5069187" cy="5068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6" name="TextBox 37"/>
            <p:cNvSpPr txBox="1">
              <a:spLocks noChangeArrowheads="1"/>
            </p:cNvSpPr>
            <p:nvPr/>
          </p:nvSpPr>
          <p:spPr bwMode="auto">
            <a:xfrm>
              <a:off x="4533900" y="1633540"/>
              <a:ext cx="586764" cy="347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2000"/>
                </a:lnSpc>
              </a:pPr>
              <a:r>
                <a:rPr lang="en-US" b="1">
                  <a:solidFill>
                    <a:srgbClr val="DEDEDE"/>
                  </a:solidFill>
                  <a:cs typeface="Arial" pitchFamily="34" charset="0"/>
                </a:rPr>
                <a:t>Oral</a:t>
              </a:r>
              <a:endParaRPr lang="en-US" b="1">
                <a:solidFill>
                  <a:srgbClr val="00539B"/>
                </a:solidFill>
                <a:cs typeface="Arial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4403725" y="1590675"/>
              <a:ext cx="4425950" cy="1112838"/>
            </a:xfrm>
            <a:prstGeom prst="roundRect">
              <a:avLst/>
            </a:prstGeom>
            <a:noFill/>
            <a:ln>
              <a:solidFill>
                <a:srgbClr val="005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88" name="TextBox 39"/>
            <p:cNvSpPr txBox="1">
              <a:spLocks noChangeArrowheads="1"/>
            </p:cNvSpPr>
            <p:nvPr/>
          </p:nvSpPr>
          <p:spPr bwMode="auto">
            <a:xfrm>
              <a:off x="4533900" y="1897063"/>
              <a:ext cx="4368800" cy="620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4300" indent="-114300">
                <a:lnSpc>
                  <a:spcPct val="92000"/>
                </a:lnSpc>
                <a:buFont typeface="Arial" pitchFamily="34" charset="0"/>
                <a:buChar char="•"/>
              </a:pPr>
              <a:r>
                <a:rPr lang="en-US" sz="1400">
                  <a:solidFill>
                    <a:prstClr val="white"/>
                  </a:solidFill>
                  <a:cs typeface="Arial" pitchFamily="34" charset="0"/>
                </a:rPr>
                <a:t>Varies by agent: may be released in the distal/terminal ileum, or colon</a:t>
              </a:r>
              <a:r>
                <a:rPr lang="en-US" sz="1400" baseline="30000">
                  <a:solidFill>
                    <a:prstClr val="white"/>
                  </a:solidFill>
                  <a:cs typeface="Arial" pitchFamily="34" charset="0"/>
                </a:rPr>
                <a:t>1</a:t>
              </a:r>
            </a:p>
            <a:p>
              <a:pPr marL="114300" indent="-114300">
                <a:lnSpc>
                  <a:spcPct val="92000"/>
                </a:lnSpc>
              </a:pPr>
              <a:endParaRPr lang="en-US" sz="1400" baseline="30000">
                <a:solidFill>
                  <a:prstClr val="white"/>
                </a:solidFill>
                <a:cs typeface="Arial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10800000">
              <a:off x="2109788" y="1587500"/>
              <a:ext cx="2468562" cy="1588"/>
            </a:xfrm>
            <a:prstGeom prst="line">
              <a:avLst/>
            </a:prstGeom>
            <a:noFill/>
            <a:ln>
              <a:solidFill>
                <a:srgbClr val="005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1939131" y="1783557"/>
              <a:ext cx="365125" cy="1588"/>
            </a:xfrm>
            <a:prstGeom prst="line">
              <a:avLst/>
            </a:prstGeom>
            <a:noFill/>
            <a:ln>
              <a:solidFill>
                <a:srgbClr val="005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191" name="TextBox 42"/>
            <p:cNvSpPr txBox="1">
              <a:spLocks noChangeArrowheads="1"/>
            </p:cNvSpPr>
            <p:nvPr/>
          </p:nvSpPr>
          <p:spPr bwMode="auto">
            <a:xfrm>
              <a:off x="2282825" y="1231900"/>
              <a:ext cx="4675188" cy="373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2000" b="1">
                  <a:solidFill>
                    <a:prstClr val="white"/>
                  </a:solidFill>
                  <a:cs typeface="Arial" pitchFamily="34" charset="0"/>
                </a:rPr>
                <a:t>Distribution of 5-ASA Preparations</a:t>
              </a:r>
              <a:endParaRPr lang="en-US" sz="2000" b="1">
                <a:solidFill>
                  <a:srgbClr val="00539B"/>
                </a:solidFill>
                <a:cs typeface="Arial" pitchFamily="34" charset="0"/>
              </a:endParaRPr>
            </a:p>
          </p:txBody>
        </p:sp>
      </p:grpSp>
      <p:pic>
        <p:nvPicPr>
          <p:cNvPr id="7172" name="Picture 32" descr="new_supposities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0325" y="1390650"/>
            <a:ext cx="5068888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32"/>
          <p:cNvSpPr txBox="1">
            <a:spLocks noChangeArrowheads="1"/>
          </p:cNvSpPr>
          <p:nvPr/>
        </p:nvSpPr>
        <p:spPr bwMode="auto">
          <a:xfrm>
            <a:off x="6057901" y="5172075"/>
            <a:ext cx="1480855" cy="34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2000"/>
              </a:lnSpc>
            </a:pPr>
            <a:r>
              <a:rPr lang="en-US" b="1">
                <a:solidFill>
                  <a:srgbClr val="DEDEDE"/>
                </a:solidFill>
                <a:cs typeface="Arial" pitchFamily="34" charset="0"/>
              </a:rPr>
              <a:t>Suppositories</a:t>
            </a:r>
            <a:endParaRPr lang="en-US" b="1">
              <a:solidFill>
                <a:srgbClr val="00539B"/>
              </a:solidFill>
              <a:cs typeface="Arial" pitchFamily="34" charset="0"/>
            </a:endParaRPr>
          </a:p>
        </p:txBody>
      </p:sp>
      <p:sp>
        <p:nvSpPr>
          <p:cNvPr id="35" name="Rounded Rectangle 34"/>
          <p:cNvSpPr>
            <a:spLocks noChangeArrowheads="1"/>
          </p:cNvSpPr>
          <p:nvPr/>
        </p:nvSpPr>
        <p:spPr bwMode="auto">
          <a:xfrm>
            <a:off x="5927725" y="5105400"/>
            <a:ext cx="4425950" cy="8826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75" name="TextBox 35"/>
          <p:cNvSpPr txBox="1">
            <a:spLocks noChangeArrowheads="1"/>
          </p:cNvSpPr>
          <p:nvPr/>
        </p:nvSpPr>
        <p:spPr bwMode="auto">
          <a:xfrm>
            <a:off x="6057901" y="5437188"/>
            <a:ext cx="4264025" cy="48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lnSpc>
                <a:spcPct val="92000"/>
              </a:lnSpc>
              <a:buFont typeface="Arial" pitchFamily="34" charset="0"/>
              <a:buChar char="•"/>
            </a:pPr>
            <a:r>
              <a:rPr lang="en-US" sz="1400">
                <a:solidFill>
                  <a:prstClr val="white"/>
                </a:solidFill>
                <a:cs typeface="Arial" pitchFamily="34" charset="0"/>
              </a:rPr>
              <a:t>Reach the upper rectum</a:t>
            </a:r>
            <a:r>
              <a:rPr lang="en-US" sz="1400" baseline="30000">
                <a:solidFill>
                  <a:prstClr val="white"/>
                </a:solidFill>
                <a:cs typeface="Arial" pitchFamily="34" charset="0"/>
              </a:rPr>
              <a:t>2,5</a:t>
            </a:r>
            <a:r>
              <a:rPr lang="en-US" sz="1400">
                <a:solidFill>
                  <a:prstClr val="white"/>
                </a:solidFill>
                <a:cs typeface="Arial" pitchFamily="34" charset="0"/>
              </a:rPr>
              <a:t/>
            </a:r>
            <a:br>
              <a:rPr lang="en-US" sz="1400">
                <a:solidFill>
                  <a:prstClr val="white"/>
                </a:solidFill>
                <a:cs typeface="Arial" pitchFamily="34" charset="0"/>
              </a:rPr>
            </a:br>
            <a:r>
              <a:rPr lang="en-US" sz="1400">
                <a:solidFill>
                  <a:prstClr val="white"/>
                </a:solidFill>
                <a:cs typeface="Arial" pitchFamily="34" charset="0"/>
              </a:rPr>
              <a:t>(15-20 cm beyond the anal verge)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rot="10800000">
            <a:off x="4389438" y="5778500"/>
            <a:ext cx="1554162" cy="1588"/>
          </a:xfrm>
          <a:prstGeom prst="line">
            <a:avLst/>
          </a:prstGeom>
          <a:noFill/>
          <a:ln>
            <a:solidFill>
              <a:srgbClr val="0053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371600" y="1371600"/>
            <a:ext cx="9037638" cy="5068888"/>
            <a:chOff x="-192211" y="1386840"/>
            <a:chExt cx="9037761" cy="5069186"/>
          </a:xfrm>
        </p:grpSpPr>
        <p:pic>
          <p:nvPicPr>
            <p:cNvPr id="7180" name="Picture 33" descr="new_liquidEnemas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-192211" y="1386840"/>
              <a:ext cx="5069186" cy="506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1" name="TextBox 27"/>
            <p:cNvSpPr txBox="1">
              <a:spLocks noChangeArrowheads="1"/>
            </p:cNvSpPr>
            <p:nvPr/>
          </p:nvSpPr>
          <p:spPr bwMode="auto">
            <a:xfrm>
              <a:off x="4533900" y="3484439"/>
              <a:ext cx="1561667" cy="34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2000"/>
                </a:lnSpc>
              </a:pPr>
              <a:r>
                <a:rPr lang="en-US" b="1">
                  <a:solidFill>
                    <a:srgbClr val="DEDEDE"/>
                  </a:solidFill>
                  <a:cs typeface="Arial" pitchFamily="34" charset="0"/>
                </a:rPr>
                <a:t>Liquid Enemas</a:t>
              </a:r>
              <a:endParaRPr lang="en-US" b="1">
                <a:solidFill>
                  <a:srgbClr val="00539B"/>
                </a:solidFill>
                <a:cs typeface="Arial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4403665" y="3460237"/>
              <a:ext cx="4426010" cy="884290"/>
            </a:xfrm>
            <a:prstGeom prst="roundRect">
              <a:avLst/>
            </a:prstGeom>
            <a:noFill/>
            <a:ln>
              <a:solidFill>
                <a:srgbClr val="005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83" name="TextBox 29"/>
            <p:cNvSpPr txBox="1">
              <a:spLocks noChangeArrowheads="1"/>
            </p:cNvSpPr>
            <p:nvPr/>
          </p:nvSpPr>
          <p:spPr bwMode="auto">
            <a:xfrm>
              <a:off x="4533841" y="3749179"/>
              <a:ext cx="4311709" cy="488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4300" indent="-114300">
                <a:lnSpc>
                  <a:spcPct val="92000"/>
                </a:lnSpc>
                <a:buFont typeface="Arial" pitchFamily="34" charset="0"/>
                <a:buChar char="•"/>
              </a:pPr>
              <a:r>
                <a:rPr lang="en-US" sz="1400">
                  <a:solidFill>
                    <a:prstClr val="white"/>
                  </a:solidFill>
                  <a:cs typeface="Arial" pitchFamily="34" charset="0"/>
                </a:rPr>
                <a:t>May reach the splenic flexure</a:t>
              </a:r>
              <a:r>
                <a:rPr lang="en-US" sz="1400" baseline="30000">
                  <a:solidFill>
                    <a:prstClr val="white"/>
                  </a:solidFill>
                  <a:cs typeface="Arial" pitchFamily="34" charset="0"/>
                </a:rPr>
                <a:t>2-4</a:t>
              </a:r>
              <a:r>
                <a:rPr lang="en-US" sz="1400">
                  <a:solidFill>
                    <a:prstClr val="white"/>
                  </a:solidFill>
                  <a:cs typeface="Arial" pitchFamily="34" charset="0"/>
                </a:rPr>
                <a:t> </a:t>
              </a:r>
            </a:p>
            <a:p>
              <a:pPr marL="114300" indent="-114300">
                <a:lnSpc>
                  <a:spcPct val="92000"/>
                </a:lnSpc>
                <a:buFont typeface="Arial" pitchFamily="34" charset="0"/>
                <a:buChar char="•"/>
              </a:pPr>
              <a:r>
                <a:rPr lang="en-US" sz="1400">
                  <a:solidFill>
                    <a:prstClr val="white"/>
                  </a:solidFill>
                  <a:cs typeface="Arial" pitchFamily="34" charset="0"/>
                </a:rPr>
                <a:t>Do not frequently concentrate in the rectum</a:t>
              </a:r>
              <a:r>
                <a:rPr lang="en-US" sz="1400" baseline="30000">
                  <a:solidFill>
                    <a:prstClr val="white"/>
                  </a:solidFill>
                  <a:cs typeface="Arial" pitchFamily="34" charset="0"/>
                </a:rPr>
                <a:t>3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10800000">
              <a:off x="4033772" y="3634872"/>
              <a:ext cx="366718" cy="1588"/>
            </a:xfrm>
            <a:prstGeom prst="line">
              <a:avLst/>
            </a:prstGeom>
            <a:noFill/>
            <a:ln>
              <a:solidFill>
                <a:srgbClr val="005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178" name="Rectangle 31"/>
          <p:cNvSpPr>
            <a:spLocks/>
          </p:cNvSpPr>
          <p:nvPr/>
        </p:nvSpPr>
        <p:spPr bwMode="black">
          <a:xfrm>
            <a:off x="2339975" y="130176"/>
            <a:ext cx="79883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4290" anchor="ctr"/>
          <a:lstStyle/>
          <a:p>
            <a:pPr algn="ctr">
              <a:lnSpc>
                <a:spcPct val="92000"/>
              </a:lnSpc>
            </a:pPr>
            <a:r>
              <a:rPr lang="en-US" sz="3400">
                <a:solidFill>
                  <a:srgbClr val="DEDEDE"/>
                </a:solidFill>
                <a:cs typeface="Arial" pitchFamily="34" charset="0"/>
              </a:rPr>
              <a:t>Topical Action of 5-ASA: Extent of Disease Impacts Formulation Choice</a:t>
            </a:r>
            <a:endParaRPr lang="en-US" sz="3400" b="1">
              <a:solidFill>
                <a:srgbClr val="00539B"/>
              </a:solidFill>
              <a:cs typeface="Arial" pitchFamily="34" charset="0"/>
            </a:endParaRPr>
          </a:p>
        </p:txBody>
      </p:sp>
      <p:sp>
        <p:nvSpPr>
          <p:cNvPr id="7179" name="Text Box 4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19263" y="6061076"/>
            <a:ext cx="8547100" cy="7016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</a:pPr>
            <a:r>
              <a:rPr lang="sv-SE" sz="1000">
                <a:solidFill>
                  <a:prstClr val="white"/>
                </a:solidFill>
                <a:cs typeface="Arial" pitchFamily="34" charset="0"/>
              </a:rPr>
              <a:t>1. Sandborn WJ, et al. </a:t>
            </a:r>
            <a:r>
              <a:rPr lang="en-US" sz="1000" i="1">
                <a:solidFill>
                  <a:prstClr val="white"/>
                </a:solidFill>
                <a:cs typeface="Arial" pitchFamily="34" charset="0"/>
              </a:rPr>
              <a:t>Aliment Pharmacol Ther</a:t>
            </a:r>
            <a:r>
              <a:rPr lang="en-US" sz="1000">
                <a:solidFill>
                  <a:prstClr val="white"/>
                </a:solidFill>
                <a:cs typeface="Arial" pitchFamily="34" charset="0"/>
              </a:rPr>
              <a:t>. 2003;17:29-42; 2. </a:t>
            </a:r>
            <a:r>
              <a:rPr lang="sv-SE" sz="1000">
                <a:solidFill>
                  <a:prstClr val="white"/>
                </a:solidFill>
                <a:cs typeface="Arial" pitchFamily="34" charset="0"/>
              </a:rPr>
              <a:t>Regueiro M, et al. </a:t>
            </a:r>
            <a:r>
              <a:rPr lang="sv-SE" sz="1000" i="1">
                <a:solidFill>
                  <a:prstClr val="white"/>
                </a:solidFill>
                <a:cs typeface="Arial" pitchFamily="34" charset="0"/>
              </a:rPr>
              <a:t>Inflamm Bowel Dis</a:t>
            </a:r>
            <a:r>
              <a:rPr lang="sv-SE" sz="1000">
                <a:solidFill>
                  <a:prstClr val="white"/>
                </a:solidFill>
                <a:cs typeface="Arial" pitchFamily="34" charset="0"/>
              </a:rPr>
              <a:t>. 2006;12:972–978; 3. Van Bodegraven AA, </a:t>
            </a:r>
            <a:br>
              <a:rPr lang="sv-SE" sz="1000">
                <a:solidFill>
                  <a:prstClr val="white"/>
                </a:solidFill>
                <a:cs typeface="Arial" pitchFamily="34" charset="0"/>
              </a:rPr>
            </a:br>
            <a:r>
              <a:rPr lang="sv-SE" sz="1000">
                <a:solidFill>
                  <a:prstClr val="white"/>
                </a:solidFill>
                <a:cs typeface="Arial" pitchFamily="34" charset="0"/>
              </a:rPr>
              <a:t>et al. </a:t>
            </a:r>
            <a:r>
              <a:rPr lang="sv-SE" sz="1000" i="1">
                <a:solidFill>
                  <a:prstClr val="white"/>
                </a:solidFill>
                <a:cs typeface="Arial" pitchFamily="34" charset="0"/>
              </a:rPr>
              <a:t>Aliment Pharmacol Ther</a:t>
            </a:r>
            <a:r>
              <a:rPr lang="sv-SE" sz="1000">
                <a:solidFill>
                  <a:prstClr val="white"/>
                </a:solidFill>
                <a:cs typeface="Arial" pitchFamily="34" charset="0"/>
              </a:rPr>
              <a:t>. 1996; 10:327-332; 4. Chapman NJ, et al. </a:t>
            </a:r>
            <a:r>
              <a:rPr lang="sv-SE" sz="1000" i="1">
                <a:solidFill>
                  <a:prstClr val="white"/>
                </a:solidFill>
                <a:cs typeface="Arial" pitchFamily="34" charset="0"/>
              </a:rPr>
              <a:t>Mayo Clin Proc</a:t>
            </a:r>
            <a:r>
              <a:rPr lang="sv-SE" sz="1000">
                <a:solidFill>
                  <a:prstClr val="white"/>
                </a:solidFill>
                <a:cs typeface="Arial" pitchFamily="34" charset="0"/>
              </a:rPr>
              <a:t>. 1992;62:245-248; 5. </a:t>
            </a:r>
            <a:r>
              <a:rPr lang="en-US" sz="1000">
                <a:solidFill>
                  <a:prstClr val="white"/>
                </a:solidFill>
                <a:cs typeface="Arial" pitchFamily="34" charset="0"/>
              </a:rPr>
              <a:t>Williams CN, et al. </a:t>
            </a:r>
            <a:r>
              <a:rPr lang="en-US" sz="1000" i="1">
                <a:solidFill>
                  <a:prstClr val="white"/>
                </a:solidFill>
                <a:cs typeface="Arial" pitchFamily="34" charset="0"/>
              </a:rPr>
              <a:t>Dig Dis Sci</a:t>
            </a:r>
            <a:r>
              <a:rPr lang="en-US" sz="1000">
                <a:solidFill>
                  <a:prstClr val="white"/>
                </a:solidFill>
                <a:cs typeface="Arial" pitchFamily="34" charset="0"/>
              </a:rPr>
              <a:t>.  1987;32:71S-75S.</a:t>
            </a:r>
          </a:p>
        </p:txBody>
      </p:sp>
    </p:spTree>
    <p:extLst>
      <p:ext uri="{BB962C8B-B14F-4D97-AF65-F5344CB8AC3E}">
        <p14:creationId xmlns:p14="http://schemas.microsoft.com/office/powerpoint/2010/main" val="202272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Antibiotics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role in active/quienscent UC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Metronidazole is effective in active inflammatory,fistulous &amp; perianal CD.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Ciprofloxacin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Rifaximin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Immunosuppresants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Thiopurines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Azathioprine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6-mercaptopurin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Methotrexate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Cyclosporine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therapy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Infliximab </a:t>
            </a:r>
          </a:p>
          <a:p>
            <a:pPr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Anti TNF monoclonal antibody</a:t>
            </a:r>
          </a:p>
          <a:p>
            <a:pPr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Infliximab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binds to TNF  trimers with high affinity, preventing cytokine from binding to its receptors</a:t>
            </a:r>
          </a:p>
          <a:p>
            <a:pPr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It also binds to membrane-bound TNF- a and neutralizes its activity &amp; also reduces serum TNF levels.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Fistulizing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</a:p>
          <a:p>
            <a:pPr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Severe active CD</a:t>
            </a:r>
          </a:p>
          <a:p>
            <a:pPr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Refractory/intolerant of steroids or immunosuppression 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Side effects</a:t>
            </a:r>
          </a:p>
          <a:p>
            <a:pPr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Infusion reactions, Sepsis, Reactivation of Tb, Increased risk of Tb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medications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 diarrheals -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Loperamide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Laxatives -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senna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bisacodyl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relievers. acetaminophen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 supplements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Nutrition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634" name="Picture 2" descr="C:\Users\dv5-1215\Pictures\imagesCAJSH6P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"/>
            <a:ext cx="13716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6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990"/>
            <a:ext cx="10972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Ulcerative colitis</a:t>
            </a:r>
          </a:p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Indications: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Fulminating disease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disease with anemia, frequent stools, urgency &amp; tenesmus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Steriod dependant disease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of neoplastic change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Extraintestinal manifestations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Severe hemorrhage or stenosis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C:\Users\dv5-1215\Pictures\surg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"/>
            <a:ext cx="16764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76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forms of IBD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Collagenous colitis</a:t>
            </a:r>
          </a:p>
          <a:p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Lymphocytic colitis</a:t>
            </a:r>
          </a:p>
          <a:p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Ischemic colitis</a:t>
            </a:r>
          </a:p>
          <a:p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Behcet’s syndrome</a:t>
            </a:r>
          </a:p>
          <a:p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Infective colitis</a:t>
            </a:r>
          </a:p>
          <a:p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Intermediate colitis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8CB9E-C456-4232-B7B4-510555DC26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FCF7A-595B-4C7B-8ECD-638AA96720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/>
          </p:nvPr>
        </p:nvGraphicFramePr>
        <p:xfrm>
          <a:off x="2788692" y="818208"/>
          <a:ext cx="6096000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Bitmap Image" r:id="rId4" imgW="3809524" imgH="3228571" progId="PBrush">
                  <p:embed/>
                </p:oleObj>
              </mc:Choice>
              <mc:Fallback>
                <p:oleObj name="Bitmap Image" r:id="rId4" imgW="3809524" imgH="32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8692" y="818208"/>
                        <a:ext cx="6096000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3513FBB-3434-4088-872A-0EAAF7B02D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5DEC373-4AF9-4A14-9094-3F0531007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52401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</a:t>
            </a:r>
          </a:p>
        </p:txBody>
      </p:sp>
    </p:spTree>
    <p:extLst>
      <p:ext uri="{BB962C8B-B14F-4D97-AF65-F5344CB8AC3E}">
        <p14:creationId xmlns:p14="http://schemas.microsoft.com/office/powerpoint/2010/main" val="30760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830"/>
            <a:ext cx="10972800" cy="6632811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Environment</a:t>
            </a:r>
            <a:endParaRPr lang="en-US" b="1" u="sng" dirty="0">
              <a:solidFill>
                <a:srgbClr val="FFFF00"/>
              </a:solidFill>
            </a:endParaRPr>
          </a:p>
          <a:p>
            <a:pPr algn="l" rtl="0"/>
            <a:r>
              <a:rPr lang="en-US" b="1" dirty="0"/>
              <a:t>UC: Common in non smoker and in ex smoker.</a:t>
            </a:r>
          </a:p>
          <a:p>
            <a:pPr algn="l" rtl="0"/>
            <a:r>
              <a:rPr lang="en-US" b="1" dirty="0"/>
              <a:t>CD: Common in smokers.</a:t>
            </a:r>
          </a:p>
          <a:p>
            <a:pPr algn="l" rtl="0"/>
            <a:r>
              <a:rPr lang="en-US" b="1" dirty="0" smtClean="0"/>
              <a:t>Appendicetomy </a:t>
            </a:r>
            <a:r>
              <a:rPr lang="en-US" b="1" dirty="0"/>
              <a:t>protects against UC. </a:t>
            </a:r>
          </a:p>
          <a:p>
            <a:pPr algn="l" rtl="0"/>
            <a:r>
              <a:rPr lang="en-US" b="1" u="sng" dirty="0">
                <a:solidFill>
                  <a:srgbClr val="FFFF00"/>
                </a:solidFill>
              </a:rPr>
              <a:t>Diet :</a:t>
            </a:r>
          </a:p>
          <a:p>
            <a:pPr algn="l" rtl="0"/>
            <a:r>
              <a:rPr lang="en-US" b="1" dirty="0"/>
              <a:t>associated  with low residue and high refined sugar diet</a:t>
            </a:r>
          </a:p>
          <a:p>
            <a:pPr algn="l" rtl="0"/>
            <a:r>
              <a:rPr lang="en-US" b="1" u="sng" dirty="0">
                <a:solidFill>
                  <a:srgbClr val="FFFF00"/>
                </a:solidFill>
              </a:rPr>
              <a:t>Bacteria: 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/>
              <a:t>Mycobacterium</a:t>
            </a:r>
            <a:r>
              <a:rPr lang="en-US" b="1" dirty="0"/>
              <a:t>, </a:t>
            </a:r>
            <a:r>
              <a:rPr lang="en-US" b="1" dirty="0" smtClean="0"/>
              <a:t>listeria and </a:t>
            </a:r>
            <a:r>
              <a:rPr lang="en-US" b="1" dirty="0"/>
              <a:t>endogenous </a:t>
            </a:r>
            <a:r>
              <a:rPr lang="en-US" b="1" dirty="0" err="1"/>
              <a:t>bac</a:t>
            </a:r>
            <a:r>
              <a:rPr lang="en-US" b="1" dirty="0"/>
              <a:t>.</a:t>
            </a:r>
          </a:p>
          <a:p>
            <a:pPr algn="l" rtl="0"/>
            <a:r>
              <a:rPr lang="en-US" b="1" u="sng" dirty="0">
                <a:solidFill>
                  <a:srgbClr val="FFFF00"/>
                </a:solidFill>
              </a:rPr>
              <a:t>Virus: 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/>
              <a:t>Measles</a:t>
            </a:r>
            <a:r>
              <a:rPr lang="en-US" b="1" dirty="0"/>
              <a:t>…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crohnsandcolitis.com.au/content/Diagram%20-%20Location%20of%20Ulcerative%20Colit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164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1"/>
            <a:ext cx="8458200" cy="365125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09801" y="1143000"/>
            <a:ext cx="7618413" cy="4370388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UC and CD have waxing and waning in intensity and severity</a:t>
            </a:r>
          </a:p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cases, symptoms correspond with degree of inflammation</a:t>
            </a:r>
          </a:p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patient is actively symptomatic, significant inflammation = flare-up of IBD</a:t>
            </a:r>
          </a:p>
          <a:p>
            <a:pPr eaLnBrk="1" hangingPunct="1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asymptomatic, inflammation absent (or less) = in remission</a:t>
            </a:r>
          </a:p>
          <a:p>
            <a:pPr eaLnBrk="1" hangingPunct="1"/>
            <a:endParaRPr lang="en-US" sz="2800" dirty="0">
              <a:solidFill>
                <a:srgbClr val="FFC000"/>
              </a:solidFill>
            </a:endParaRPr>
          </a:p>
          <a:p>
            <a:pPr eaLnBrk="1" hangingPunct="1"/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DC4C263-8B4E-4259-8730-DFEA25AEC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381ED0-7EC6-4C2C-9A18-E8A192E5F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83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Ulcerative colitis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 bloody-intermittent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seek medical attention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Rectal bleeding patient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Proctitis -pass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fresh or blood stained mucus with formed or semi formed stool.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Crampy abdominal pain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dv5-1215\Pictures\Inflammation-Of-Col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419600"/>
            <a:ext cx="2362200" cy="2266950"/>
          </a:xfrm>
          <a:prstGeom prst="rect">
            <a:avLst/>
          </a:prstGeom>
          <a:noFill/>
        </p:spPr>
      </p:pic>
      <p:pic>
        <p:nvPicPr>
          <p:cNvPr id="2052" name="Picture 4" descr="Diarrhe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676400"/>
            <a:ext cx="3429000" cy="2286000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5KL_Gud8Dc7wCM:http://factoidz.com/wp-content/themes/gabtheme/images/im-self-employed-do-i-really-need-to-have-health-insuranc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81000"/>
            <a:ext cx="1371600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04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1199 footer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S101967814">
  <a:themeElements>
    <a:clrScheme name="Custom 3">
      <a:dk1>
        <a:sysClr val="windowText" lastClr="000000"/>
      </a:dk1>
      <a:lt1>
        <a:srgbClr val="000000"/>
      </a:lt1>
      <a:dk2>
        <a:srgbClr val="1F497D"/>
      </a:dk2>
      <a:lt2>
        <a:srgbClr val="3965A5"/>
      </a:lt2>
      <a:accent1>
        <a:srgbClr val="A2D7FE"/>
      </a:accent1>
      <a:accent2>
        <a:srgbClr val="FFDAB6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FFBEA5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1542</Words>
  <Application>Microsoft Office PowerPoint</Application>
  <PresentationFormat>Custom</PresentationFormat>
  <Paragraphs>297</Paragraphs>
  <Slides>39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Office Theme</vt:lpstr>
      <vt:lpstr>1_Office Theme</vt:lpstr>
      <vt:lpstr>TS101967814</vt:lpstr>
      <vt:lpstr>Stream</vt:lpstr>
      <vt:lpstr>Bitmap Image</vt:lpstr>
      <vt:lpstr>PowerPoint Presentation</vt:lpstr>
      <vt:lpstr>Learning outcomes </vt:lpstr>
      <vt:lpstr>PowerPoint Presentation</vt:lpstr>
      <vt:lpstr>Other forms of IBD</vt:lpstr>
      <vt:lpstr>PowerPoint Presentation</vt:lpstr>
      <vt:lpstr>PowerPoint Presentation</vt:lpstr>
      <vt:lpstr>PowerPoint Presentation</vt:lpstr>
      <vt:lpstr>IBD</vt:lpstr>
      <vt:lpstr>Clinical features</vt:lpstr>
      <vt:lpstr>PowerPoint Presentation</vt:lpstr>
      <vt:lpstr>PowerPoint Presentation</vt:lpstr>
      <vt:lpstr>Clinical features</vt:lpstr>
      <vt:lpstr>PowerPoint Presentation</vt:lpstr>
      <vt:lpstr>Extra-intestinal manifestations of IBD</vt:lpstr>
      <vt:lpstr>Extra-intestinal manifestations of IBD </vt:lpstr>
      <vt:lpstr>Differential diagnosis</vt:lpstr>
      <vt:lpstr>Diagnosis UC</vt:lpstr>
      <vt:lpstr>Laboratory tests</vt:lpstr>
      <vt:lpstr>Barium  enema</vt:lpstr>
      <vt:lpstr>Barium enema</vt:lpstr>
      <vt:lpstr>Sigmoidoscopy</vt:lpstr>
      <vt:lpstr>PowerPoint Presentation</vt:lpstr>
      <vt:lpstr>Diagnosis CD</vt:lpstr>
      <vt:lpstr>Laboratory tests</vt:lpstr>
      <vt:lpstr>Barium enema</vt:lpstr>
      <vt:lpstr>Colonoscopy</vt:lpstr>
      <vt:lpstr>Complications</vt:lpstr>
      <vt:lpstr>PowerPoint Presentation</vt:lpstr>
      <vt:lpstr>Risk of Malignancy in IBD</vt:lpstr>
      <vt:lpstr>Treatment</vt:lpstr>
      <vt:lpstr>Lifestyle changes</vt:lpstr>
      <vt:lpstr>Drugs</vt:lpstr>
      <vt:lpstr>5-ASA Agents</vt:lpstr>
      <vt:lpstr>PowerPoint Presentation</vt:lpstr>
      <vt:lpstr>Antibiotics</vt:lpstr>
      <vt:lpstr>Immunosuppresants</vt:lpstr>
      <vt:lpstr>Biological therapy</vt:lpstr>
      <vt:lpstr>Other medications</vt:lpstr>
      <vt:lpstr>Surgery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hasibty pc</dc:creator>
  <cp:lastModifiedBy>DR.Ahmed Saker 2o1O</cp:lastModifiedBy>
  <cp:revision>23</cp:revision>
  <dcterms:created xsi:type="dcterms:W3CDTF">2015-04-20T21:00:50Z</dcterms:created>
  <dcterms:modified xsi:type="dcterms:W3CDTF">2018-11-28T19:27:16Z</dcterms:modified>
</cp:coreProperties>
</file>